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96" r:id="rId3"/>
    <p:sldId id="297" r:id="rId4"/>
    <p:sldId id="286" r:id="rId5"/>
    <p:sldId id="288" r:id="rId6"/>
    <p:sldId id="289" r:id="rId7"/>
    <p:sldId id="290" r:id="rId8"/>
    <p:sldId id="291" r:id="rId9"/>
    <p:sldId id="292" r:id="rId10"/>
    <p:sldId id="287" r:id="rId11"/>
    <p:sldId id="311" r:id="rId12"/>
    <p:sldId id="281" r:id="rId13"/>
    <p:sldId id="282" r:id="rId14"/>
    <p:sldId id="301" r:id="rId15"/>
    <p:sldId id="305" r:id="rId16"/>
    <p:sldId id="302" r:id="rId17"/>
    <p:sldId id="306" r:id="rId18"/>
    <p:sldId id="303" r:id="rId19"/>
    <p:sldId id="304" r:id="rId20"/>
    <p:sldId id="283" r:id="rId21"/>
    <p:sldId id="307" r:id="rId22"/>
    <p:sldId id="309" r:id="rId23"/>
    <p:sldId id="284" r:id="rId24"/>
    <p:sldId id="310" r:id="rId25"/>
    <p:sldId id="316" r:id="rId26"/>
    <p:sldId id="318" r:id="rId27"/>
    <p:sldId id="314" r:id="rId28"/>
    <p:sldId id="315" r:id="rId29"/>
    <p:sldId id="317" r:id="rId30"/>
    <p:sldId id="320" r:id="rId31"/>
    <p:sldId id="321" r:id="rId32"/>
    <p:sldId id="322" r:id="rId33"/>
    <p:sldId id="323" r:id="rId34"/>
    <p:sldId id="324" r:id="rId35"/>
    <p:sldId id="274" r:id="rId36"/>
    <p:sldId id="279" r:id="rId37"/>
    <p:sldId id="280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1" autoAdjust="0"/>
    <p:restoredTop sz="94660"/>
  </p:normalViewPr>
  <p:slideViewPr>
    <p:cSldViewPr snapToGrid="0" snapToObjects="1">
      <p:cViewPr varScale="1">
        <p:scale>
          <a:sx n="128" d="100"/>
          <a:sy n="128" d="100"/>
        </p:scale>
        <p:origin x="-9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8A3268-DF5C-704F-9E4B-EAFF73519133}" type="datetimeFigureOut">
              <a:rPr lang="en-US" smtClean="0"/>
              <a:t>7/6/12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7B1AF5-DAD9-404B-AC2A-F46669577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763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76E13-12D0-DE4A-83F0-E53DEFD3C95D}" type="datetimeFigureOut">
              <a:rPr lang="en-US" smtClean="0"/>
              <a:t>7/6/12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AB0FD-B1B4-2445-9A68-CD4DD5B52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00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035E-93EE-2F4A-B3A8-63605355E49A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035E-93EE-2F4A-B3A8-63605355E49A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035E-93EE-2F4A-B3A8-63605355E49A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035E-93EE-2F4A-B3A8-63605355E49A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035E-93EE-2F4A-B3A8-63605355E49A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7326-D6B1-C94E-B44E-19E189DF7FDF}" type="datetime1">
              <a:rPr lang="en-US" smtClean="0"/>
              <a:t>7/6/12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332C-0CAB-5941-9F81-797B3CD22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41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4D5E3-F048-1D4C-9831-5FB5C70B85B8}" type="datetime1">
              <a:rPr lang="en-US" smtClean="0"/>
              <a:t>7/6/12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332C-0CAB-5941-9F81-797B3CD22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31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BEBA4-326C-B549-A744-28323BB592A7}" type="datetime1">
              <a:rPr lang="en-US" smtClean="0"/>
              <a:t>7/6/12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332C-0CAB-5941-9F81-797B3CD22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4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D91C-3242-4D4B-A870-3783C2156E7C}" type="datetime1">
              <a:rPr lang="en-US" smtClean="0"/>
              <a:t>7/6/12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332C-0CAB-5941-9F81-797B3CD22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0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B10E5-C000-C743-8EA9-1E60100290FC}" type="datetime1">
              <a:rPr lang="en-US" smtClean="0"/>
              <a:t>7/6/12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332C-0CAB-5941-9F81-797B3CD22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46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B102-DC75-914D-9606-706C4D248D7D}" type="datetime1">
              <a:rPr lang="en-US" smtClean="0"/>
              <a:t>7/6/12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332C-0CAB-5941-9F81-797B3CD22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19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8E27F-9E4B-6A4A-A225-57BAADBD30C3}" type="datetime1">
              <a:rPr lang="en-US" smtClean="0"/>
              <a:t>7/6/12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332C-0CAB-5941-9F81-797B3CD22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73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99611-3679-4849-8521-865CCC2AFE44}" type="datetime1">
              <a:rPr lang="en-US" smtClean="0"/>
              <a:t>7/6/12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332C-0CAB-5941-9F81-797B3CD22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68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4ED9B-CAD4-354D-B8B3-133027637341}" type="datetime1">
              <a:rPr lang="en-US" smtClean="0"/>
              <a:t>7/6/12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332C-0CAB-5941-9F81-797B3CD22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14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8DF3-1616-EB45-9786-E0ECC626A24C}" type="datetime1">
              <a:rPr lang="en-US" smtClean="0"/>
              <a:t>7/6/12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332C-0CAB-5941-9F81-797B3CD22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3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65514-C9DC-6147-8B99-7A4FF7F003E8}" type="datetime1">
              <a:rPr lang="en-US" smtClean="0"/>
              <a:t>7/6/12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332C-0CAB-5941-9F81-797B3CD22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8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C56CB-A5D6-F440-B858-323F30993896}" type="datetime1">
              <a:rPr lang="en-US" smtClean="0"/>
              <a:t>7/6/12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5332C-0CAB-5941-9F81-797B3CD22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26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Suma: an open-source toolkit for library assessment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31192"/>
            <a:ext cx="7086600" cy="175260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/>
              <a:t>Jason Casden</a:t>
            </a:r>
          </a:p>
          <a:p>
            <a:pPr algn="l"/>
            <a:r>
              <a:rPr lang="en-US" sz="2400" dirty="0" smtClean="0"/>
              <a:t>Bret Davidson</a:t>
            </a:r>
          </a:p>
          <a:p>
            <a:pPr algn="l"/>
            <a:r>
              <a:rPr lang="en-US" sz="2400" dirty="0" smtClean="0"/>
              <a:t>North Carolina State University Libraries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4880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 smtClean="0"/>
              <a:t>Are some spaces more conducive to group study or individual study?</a:t>
            </a:r>
          </a:p>
          <a:p>
            <a:pPr>
              <a:spcAft>
                <a:spcPts val="1800"/>
              </a:spcAft>
            </a:pPr>
            <a:r>
              <a:rPr lang="en-US" dirty="0" smtClean="0"/>
              <a:t>What’s the ratio of usage of laptops versus public computers versus no computers?</a:t>
            </a:r>
          </a:p>
          <a:p>
            <a:pPr>
              <a:spcAft>
                <a:spcPts val="1800"/>
              </a:spcAft>
            </a:pPr>
            <a:r>
              <a:rPr lang="en-US" dirty="0" smtClean="0"/>
              <a:t>Do changes to space components change the type of usage?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79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in the last year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49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system?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5954" y="1417638"/>
            <a:ext cx="4622651" cy="5305544"/>
          </a:xfrm>
        </p:spPr>
      </p:pic>
    </p:spTree>
    <p:extLst>
      <p:ext uri="{BB962C8B-B14F-4D97-AF65-F5344CB8AC3E}">
        <p14:creationId xmlns:p14="http://schemas.microsoft.com/office/powerpoint/2010/main" val="399918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system?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5955" y="1417638"/>
            <a:ext cx="4622651" cy="5305544"/>
          </a:xfrm>
        </p:spPr>
      </p:pic>
      <p:sp>
        <p:nvSpPr>
          <p:cNvPr id="6" name="Rectangle 5"/>
          <p:cNvSpPr/>
          <p:nvPr/>
        </p:nvSpPr>
        <p:spPr>
          <a:xfrm>
            <a:off x="2480530" y="1324965"/>
            <a:ext cx="4625603" cy="1380744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rotWithShape="0">
              <a:srgbClr val="000000">
                <a:alpha val="4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69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system?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5955" y="1417638"/>
            <a:ext cx="4622651" cy="5305544"/>
          </a:xfrm>
        </p:spPr>
      </p:pic>
      <p:sp>
        <p:nvSpPr>
          <p:cNvPr id="6" name="Rectangle 5"/>
          <p:cNvSpPr/>
          <p:nvPr/>
        </p:nvSpPr>
        <p:spPr>
          <a:xfrm>
            <a:off x="2480530" y="1324965"/>
            <a:ext cx="4625603" cy="1380744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rotWithShape="0">
              <a:srgbClr val="000000">
                <a:alpha val="4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79441" y="1693284"/>
            <a:ext cx="1901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We talked about this last year.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742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latest.tiff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40" r="-1822"/>
          <a:stretch/>
        </p:blipFill>
        <p:spPr>
          <a:xfrm>
            <a:off x="1895566" y="92693"/>
            <a:ext cx="5331860" cy="6669825"/>
          </a:xfrm>
        </p:spPr>
      </p:pic>
    </p:spTree>
    <p:extLst>
      <p:ext uri="{BB962C8B-B14F-4D97-AF65-F5344CB8AC3E}">
        <p14:creationId xmlns:p14="http://schemas.microsoft.com/office/powerpoint/2010/main" val="1432411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uma-refdes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8" r="-1068"/>
          <a:stretch/>
        </p:blipFill>
        <p:spPr>
          <a:xfrm>
            <a:off x="2076824" y="274638"/>
            <a:ext cx="4976380" cy="6336348"/>
          </a:xfrm>
        </p:spPr>
      </p:pic>
    </p:spTree>
    <p:extLst>
      <p:ext uri="{BB962C8B-B14F-4D97-AF65-F5344CB8AC3E}">
        <p14:creationId xmlns:p14="http://schemas.microsoft.com/office/powerpoint/2010/main" val="116783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Staff as sensors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7374" y="1417638"/>
            <a:ext cx="3531393" cy="4708525"/>
          </a:xfrm>
        </p:spPr>
      </p:pic>
      <p:sp>
        <p:nvSpPr>
          <p:cNvPr id="6" name="TextBox 5"/>
          <p:cNvSpPr txBox="1"/>
          <p:nvPr/>
        </p:nvSpPr>
        <p:spPr>
          <a:xfrm>
            <a:off x="1290919" y="6217850"/>
            <a:ext cx="6647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Joyce Chapman: librarian, project team member, slide contributor, </a:t>
            </a:r>
            <a:r>
              <a:rPr lang="en-US" sz="1200" dirty="0" err="1" smtClean="0"/>
              <a:t>wireframer</a:t>
            </a:r>
            <a:r>
              <a:rPr lang="en-US" sz="1200" dirty="0" smtClean="0"/>
              <a:t>, data analyst, illustrator.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9078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IMG_7891.JP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32" r="-671"/>
          <a:stretch/>
        </p:blipFill>
        <p:spPr>
          <a:xfrm>
            <a:off x="534172" y="381158"/>
            <a:ext cx="8078658" cy="5975192"/>
          </a:xfrm>
        </p:spPr>
      </p:pic>
    </p:spTree>
    <p:extLst>
      <p:ext uri="{BB962C8B-B14F-4D97-AF65-F5344CB8AC3E}">
        <p14:creationId xmlns:p14="http://schemas.microsoft.com/office/powerpoint/2010/main" val="1206440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936" y="452867"/>
            <a:ext cx="7126441" cy="5837642"/>
          </a:xfrm>
        </p:spPr>
      </p:pic>
    </p:spTree>
    <p:extLst>
      <p:ext uri="{BB962C8B-B14F-4D97-AF65-F5344CB8AC3E}">
        <p14:creationId xmlns:p14="http://schemas.microsoft.com/office/powerpoint/2010/main" val="911953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libraries perform manual counts of people in spaces doing something at some time</a:t>
            </a:r>
          </a:p>
          <a:p>
            <a:r>
              <a:rPr lang="en-US" dirty="0" smtClean="0"/>
              <a:t>The process involves tedious collection mechanisms, lots of paperwork, and much room for error</a:t>
            </a:r>
          </a:p>
          <a:p>
            <a:r>
              <a:rPr lang="en-US" dirty="0" smtClean="0"/>
              <a:t>There is no coordinated effort to help departments analyze their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906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system?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5955" y="1417638"/>
            <a:ext cx="4622651" cy="5305544"/>
          </a:xfrm>
        </p:spPr>
      </p:pic>
      <p:sp>
        <p:nvSpPr>
          <p:cNvPr id="6" name="Rectangle 5"/>
          <p:cNvSpPr/>
          <p:nvPr/>
        </p:nvSpPr>
        <p:spPr>
          <a:xfrm>
            <a:off x="2706540" y="2929004"/>
            <a:ext cx="3019054" cy="1281824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rotWithShape="0">
              <a:srgbClr val="000000">
                <a:alpha val="4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263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actually works now (notes)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 initiatives, locations, and activities</a:t>
            </a:r>
          </a:p>
          <a:p>
            <a:r>
              <a:rPr lang="en-US" dirty="0" smtClean="0"/>
              <a:t>Normalize, backup data</a:t>
            </a:r>
          </a:p>
          <a:p>
            <a:r>
              <a:rPr lang="en-US" dirty="0" smtClean="0"/>
              <a:t>Performance-optimized data querying web service</a:t>
            </a:r>
          </a:p>
          <a:p>
            <a:r>
              <a:rPr lang="en-US" dirty="0" smtClean="0"/>
              <a:t>Documentation</a:t>
            </a:r>
          </a:p>
          <a:p>
            <a:r>
              <a:rPr lang="en-US" dirty="0" smtClean="0"/>
              <a:t>Open-source release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09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Thanks, Eric!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80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system?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5955" y="1417638"/>
            <a:ext cx="4622651" cy="5305544"/>
          </a:xfrm>
        </p:spPr>
      </p:pic>
      <p:sp>
        <p:nvSpPr>
          <p:cNvPr id="6" name="Rectangle 5"/>
          <p:cNvSpPr/>
          <p:nvPr/>
        </p:nvSpPr>
        <p:spPr>
          <a:xfrm>
            <a:off x="3110332" y="4428288"/>
            <a:ext cx="3381988" cy="2307087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rotWithShape="0">
              <a:srgbClr val="000000">
                <a:alpha val="4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47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themes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Show-off visualizations</a:t>
            </a:r>
          </a:p>
          <a:p>
            <a:r>
              <a:rPr lang="en-US" dirty="0" smtClean="0"/>
              <a:t>User questions we hope to answer</a:t>
            </a:r>
          </a:p>
          <a:p>
            <a:r>
              <a:rPr lang="en-US" dirty="0" err="1" smtClean="0"/>
              <a:t>Viz</a:t>
            </a:r>
            <a:r>
              <a:rPr lang="en-US" dirty="0" smtClean="0"/>
              <a:t> principles</a:t>
            </a:r>
          </a:p>
          <a:p>
            <a:pPr lvl="1"/>
            <a:r>
              <a:rPr lang="en-US" dirty="0" smtClean="0"/>
              <a:t>Data to ink ratio</a:t>
            </a:r>
          </a:p>
          <a:p>
            <a:pPr lvl="1"/>
            <a:r>
              <a:rPr lang="en-US" dirty="0" smtClean="0"/>
              <a:t>Focus on answering questions</a:t>
            </a:r>
          </a:p>
          <a:p>
            <a:pPr lvl="1"/>
            <a:r>
              <a:rPr lang="en-US" dirty="0" smtClean="0"/>
              <a:t>Multiple views on the same data</a:t>
            </a:r>
          </a:p>
          <a:p>
            <a:pPr lvl="1"/>
            <a:r>
              <a:rPr lang="en-US" dirty="0" smtClean="0"/>
              <a:t>Interactive usage</a:t>
            </a:r>
          </a:p>
          <a:p>
            <a:r>
              <a:rPr lang="en-US" dirty="0" smtClean="0"/>
              <a:t>Mention d3, principles of using native browser tools</a:t>
            </a:r>
          </a:p>
          <a:p>
            <a:r>
              <a:rPr lang="en-US" dirty="0" smtClean="0"/>
              <a:t>Suma architectural benefits (decoupling analysis from server)</a:t>
            </a:r>
          </a:p>
          <a:p>
            <a:r>
              <a:rPr lang="en-US" dirty="0" smtClean="0"/>
              <a:t>Future plans</a:t>
            </a:r>
          </a:p>
          <a:p>
            <a:pPr lvl="1"/>
            <a:r>
              <a:rPr lang="en-US" dirty="0" smtClean="0"/>
              <a:t>CSV output</a:t>
            </a:r>
          </a:p>
          <a:p>
            <a:pPr lvl="1"/>
            <a:r>
              <a:rPr lang="en-US" dirty="0" smtClean="0"/>
              <a:t>Proportional activity views</a:t>
            </a:r>
          </a:p>
          <a:p>
            <a:pPr lvl="1"/>
            <a:r>
              <a:rPr lang="en-US" dirty="0" smtClean="0"/>
              <a:t>Experimental </a:t>
            </a:r>
            <a:r>
              <a:rPr lang="en-US" dirty="0" err="1" smtClean="0"/>
              <a:t>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486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Focus on answering real questions</a:t>
            </a:r>
          </a:p>
          <a:p>
            <a:r>
              <a:rPr lang="en-US" dirty="0" smtClean="0"/>
              <a:t>Interactive usage</a:t>
            </a:r>
          </a:p>
          <a:p>
            <a:r>
              <a:rPr lang="en-US" dirty="0" smtClean="0"/>
              <a:t>Multiple views of same data</a:t>
            </a:r>
          </a:p>
          <a:p>
            <a:r>
              <a:rPr lang="en-US" dirty="0" smtClean="0"/>
              <a:t>Apply best practices</a:t>
            </a:r>
          </a:p>
          <a:p>
            <a:pPr lvl="1"/>
            <a:r>
              <a:rPr lang="en-US" dirty="0" smtClean="0"/>
              <a:t>High “data to ink” ratio</a:t>
            </a:r>
          </a:p>
          <a:p>
            <a:pPr lvl="1"/>
            <a:r>
              <a:rPr lang="en-US" dirty="0" smtClean="0"/>
              <a:t>Don’t distort data</a:t>
            </a:r>
          </a:p>
          <a:p>
            <a:pPr lvl="1"/>
            <a:r>
              <a:rPr lang="en-US" dirty="0" err="1" smtClean="0"/>
              <a:t>Tufte</a:t>
            </a:r>
            <a:r>
              <a:rPr lang="en-US" dirty="0" smtClean="0"/>
              <a:t>, Few, etc.</a:t>
            </a:r>
          </a:p>
          <a:p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40000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 there trends in usage across different spaces?</a:t>
            </a:r>
          </a:p>
          <a:p>
            <a:r>
              <a:rPr lang="en-US" dirty="0" smtClean="0"/>
              <a:t>How does one semester compare to another?</a:t>
            </a:r>
          </a:p>
          <a:p>
            <a:r>
              <a:rPr lang="en-US" dirty="0" smtClean="0"/>
              <a:t>Which locations support which activities?</a:t>
            </a:r>
          </a:p>
          <a:p>
            <a:r>
              <a:rPr lang="en-US" dirty="0" smtClean="0"/>
              <a:t>What reference transactions are being supported most?</a:t>
            </a:r>
          </a:p>
          <a:p>
            <a:pPr lvl="1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1997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48" b="-4248"/>
          <a:stretch>
            <a:fillRect/>
          </a:stretch>
        </p:blipFill>
        <p:spPr>
          <a:xfrm>
            <a:off x="457200" y="215900"/>
            <a:ext cx="8229600" cy="5910263"/>
          </a:xfrm>
        </p:spPr>
      </p:pic>
    </p:spTree>
    <p:extLst>
      <p:ext uri="{BB962C8B-B14F-4D97-AF65-F5344CB8AC3E}">
        <p14:creationId xmlns:p14="http://schemas.microsoft.com/office/powerpoint/2010/main" val="372551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99" b="-2199"/>
          <a:stretch>
            <a:fillRect/>
          </a:stretch>
        </p:blipFill>
        <p:spPr>
          <a:xfrm>
            <a:off x="457200" y="527050"/>
            <a:ext cx="8229600" cy="5599113"/>
          </a:xfrm>
        </p:spPr>
      </p:pic>
    </p:spTree>
    <p:extLst>
      <p:ext uri="{BB962C8B-B14F-4D97-AF65-F5344CB8AC3E}">
        <p14:creationId xmlns:p14="http://schemas.microsoft.com/office/powerpoint/2010/main" val="3819317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163" b="-37163"/>
          <a:stretch>
            <a:fillRect/>
          </a:stretch>
        </p:blipFill>
        <p:spPr>
          <a:xfrm>
            <a:off x="457200" y="744538"/>
            <a:ext cx="8229600" cy="5381625"/>
          </a:xfrm>
        </p:spPr>
      </p:pic>
    </p:spTree>
    <p:extLst>
      <p:ext uri="{BB962C8B-B14F-4D97-AF65-F5344CB8AC3E}">
        <p14:creationId xmlns:p14="http://schemas.microsoft.com/office/powerpoint/2010/main" val="2553460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None/>
            </a:pPr>
            <a:r>
              <a:rPr lang="en-US" dirty="0" smtClean="0">
                <a:latin typeface="Calibri"/>
                <a:cs typeface="Calibri"/>
              </a:rPr>
              <a:t>An </a:t>
            </a:r>
            <a:r>
              <a:rPr lang="en-US" dirty="0">
                <a:latin typeface="Calibri"/>
                <a:cs typeface="Calibri"/>
              </a:rPr>
              <a:t>open source tablet-based </a:t>
            </a:r>
            <a:r>
              <a:rPr lang="en-US" dirty="0" smtClean="0">
                <a:latin typeface="Calibri"/>
                <a:cs typeface="Calibri"/>
              </a:rPr>
              <a:t>app (well, toolkit) </a:t>
            </a:r>
            <a:r>
              <a:rPr lang="en-US" dirty="0">
                <a:latin typeface="Calibri"/>
                <a:cs typeface="Calibri"/>
              </a:rPr>
              <a:t>to aid library staff in assessment of how patrons are using library </a:t>
            </a:r>
            <a:r>
              <a:rPr lang="en-US" dirty="0" smtClean="0">
                <a:latin typeface="Calibri"/>
                <a:cs typeface="Calibri"/>
              </a:rPr>
              <a:t>spaces.</a:t>
            </a:r>
          </a:p>
          <a:p>
            <a:pPr>
              <a:buNone/>
            </a:pPr>
            <a:endParaRPr lang="en-US" dirty="0" smtClean="0">
              <a:latin typeface="Calibri"/>
              <a:cs typeface="Calibri"/>
            </a:endParaRPr>
          </a:p>
          <a:p>
            <a:pPr>
              <a:buNone/>
            </a:pPr>
            <a:r>
              <a:rPr lang="en-US" dirty="0" smtClean="0">
                <a:latin typeface="Calibri"/>
                <a:cs typeface="Calibri"/>
              </a:rPr>
              <a:t>In other words…the gathering, storing, exporting, analyzing, and visualizing of data across spaces/activities/time and around events.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0776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Based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D3.js  =&gt; d3js.org</a:t>
            </a:r>
          </a:p>
          <a:p>
            <a:r>
              <a:rPr lang="en-US" dirty="0" smtClean="0"/>
              <a:t>SVG</a:t>
            </a:r>
          </a:p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Interactive</a:t>
            </a:r>
          </a:p>
          <a:p>
            <a:pPr lvl="1"/>
            <a:r>
              <a:rPr lang="en-US" dirty="0" smtClean="0"/>
              <a:t>Portable</a:t>
            </a:r>
          </a:p>
          <a:p>
            <a:pPr lvl="1"/>
            <a:r>
              <a:rPr lang="en-US" dirty="0" smtClean="0"/>
              <a:t>Known technologies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078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Suma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Analysis is decoupled from Server</a:t>
            </a:r>
          </a:p>
          <a:p>
            <a:r>
              <a:rPr lang="en-US" dirty="0" smtClean="0"/>
              <a:t>Use what you want!</a:t>
            </a:r>
          </a:p>
          <a:p>
            <a:pPr lvl="1"/>
            <a:r>
              <a:rPr lang="en-US" dirty="0" smtClean="0"/>
              <a:t>Google Charts</a:t>
            </a:r>
          </a:p>
          <a:p>
            <a:pPr lvl="1"/>
            <a:r>
              <a:rPr lang="en-US" dirty="0" smtClean="0"/>
              <a:t>Processing</a:t>
            </a:r>
          </a:p>
          <a:p>
            <a:pPr lvl="1"/>
            <a:r>
              <a:rPr lang="en-US" dirty="0" smtClean="0"/>
              <a:t>Raphael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selection.datavisualization.ch</a:t>
            </a:r>
            <a:r>
              <a:rPr lang="en-US" dirty="0"/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9070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CSV export of selected data</a:t>
            </a:r>
          </a:p>
          <a:p>
            <a:r>
              <a:rPr lang="en-US" dirty="0" smtClean="0"/>
              <a:t>Proportional analysis of activities</a:t>
            </a:r>
          </a:p>
          <a:p>
            <a:r>
              <a:rPr lang="en-US" dirty="0" smtClean="0"/>
              <a:t>Experimental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3322649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72" r="-12472"/>
          <a:stretch>
            <a:fillRect/>
          </a:stretch>
        </p:blipFill>
        <p:spPr>
          <a:xfrm>
            <a:off x="457200" y="723900"/>
            <a:ext cx="8229600" cy="5402263"/>
          </a:xfrm>
        </p:spPr>
      </p:pic>
    </p:spTree>
    <p:extLst>
      <p:ext uri="{BB962C8B-B14F-4D97-AF65-F5344CB8AC3E}">
        <p14:creationId xmlns:p14="http://schemas.microsoft.com/office/powerpoint/2010/main" val="2068812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56" b="-15656"/>
          <a:stretch>
            <a:fillRect/>
          </a:stretch>
        </p:blipFill>
        <p:spPr>
          <a:xfrm>
            <a:off x="457200" y="733425"/>
            <a:ext cx="8229600" cy="5392738"/>
          </a:xfrm>
        </p:spPr>
      </p:pic>
    </p:spTree>
    <p:extLst>
      <p:ext uri="{BB962C8B-B14F-4D97-AF65-F5344CB8AC3E}">
        <p14:creationId xmlns:p14="http://schemas.microsoft.com/office/powerpoint/2010/main" val="2068812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Analysis dashboard tools</a:t>
            </a:r>
          </a:p>
          <a:p>
            <a:r>
              <a:rPr lang="en-US" dirty="0" smtClean="0"/>
              <a:t>Legacy data</a:t>
            </a:r>
          </a:p>
          <a:p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14245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team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Jason </a:t>
            </a:r>
            <a:r>
              <a:rPr lang="en-US" dirty="0" err="1" smtClean="0"/>
              <a:t>Casden</a:t>
            </a:r>
            <a:endParaRPr lang="en-US" dirty="0" smtClean="0"/>
          </a:p>
          <a:p>
            <a:r>
              <a:rPr lang="en-US" dirty="0" smtClean="0"/>
              <a:t>Joyce Chapman</a:t>
            </a:r>
          </a:p>
          <a:p>
            <a:r>
              <a:rPr lang="en-US" dirty="0" smtClean="0"/>
              <a:t>Rob Rucker</a:t>
            </a:r>
          </a:p>
          <a:p>
            <a:r>
              <a:rPr lang="en-US" dirty="0" smtClean="0"/>
              <a:t>Eric </a:t>
            </a:r>
            <a:r>
              <a:rPr lang="en-US" dirty="0" err="1" smtClean="0"/>
              <a:t>McEachern</a:t>
            </a:r>
            <a:endParaRPr lang="en-US" dirty="0" smtClean="0"/>
          </a:p>
          <a:p>
            <a:r>
              <a:rPr lang="en-US" dirty="0" smtClean="0"/>
              <a:t>Rusty Earl</a:t>
            </a:r>
          </a:p>
          <a:p>
            <a:r>
              <a:rPr lang="en-US" dirty="0" smtClean="0"/>
              <a:t>Bret Davidson</a:t>
            </a:r>
          </a:p>
        </p:txBody>
      </p:sp>
    </p:spTree>
    <p:extLst>
      <p:ext uri="{BB962C8B-B14F-4D97-AF65-F5344CB8AC3E}">
        <p14:creationId xmlns:p14="http://schemas.microsoft.com/office/powerpoint/2010/main" val="3726962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8878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Jason </a:t>
            </a:r>
            <a:r>
              <a:rPr lang="en-US" sz="2800" dirty="0" smtClean="0"/>
              <a:t>Casden</a:t>
            </a:r>
          </a:p>
          <a:p>
            <a:pPr marL="0" indent="0">
              <a:buNone/>
            </a:pPr>
            <a:r>
              <a:rPr lang="en-US" sz="2800" dirty="0" smtClean="0"/>
              <a:t>jason_casden</a:t>
            </a:r>
            <a:r>
              <a:rPr lang="en-US" sz="2800" dirty="0"/>
              <a:t>@</a:t>
            </a:r>
            <a:r>
              <a:rPr lang="en-US" sz="2800" dirty="0" smtClean="0"/>
              <a:t>ncsu.edu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Bret Davidson</a:t>
            </a:r>
            <a:endParaRPr lang="en-US" sz="2800" dirty="0"/>
          </a:p>
          <a:p>
            <a:pPr marL="0" indent="0">
              <a:buNone/>
            </a:pPr>
            <a:r>
              <a:rPr lang="en-US" sz="2800" dirty="0" err="1" smtClean="0"/>
              <a:t>bret_davidson@ncsu.edu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http</a:t>
            </a:r>
            <a:r>
              <a:rPr lang="en-US" sz="2800" dirty="0"/>
              <a:t>://</a:t>
            </a:r>
            <a:r>
              <a:rPr lang="en-US" sz="2800" dirty="0" err="1"/>
              <a:t>www.lib.ncsu.edu</a:t>
            </a:r>
            <a:r>
              <a:rPr lang="en-US" sz="2800" dirty="0"/>
              <a:t>/dli/projects/</a:t>
            </a:r>
            <a:r>
              <a:rPr lang="en-US" sz="2800" dirty="0" err="1" smtClean="0"/>
              <a:t>spaceassesstool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http://</a:t>
            </a:r>
            <a:r>
              <a:rPr lang="en-US" sz="2800" dirty="0" err="1" smtClean="0"/>
              <a:t>github.com</a:t>
            </a:r>
            <a:r>
              <a:rPr lang="en-US" sz="2800" dirty="0" smtClean="0"/>
              <a:t>/</a:t>
            </a:r>
            <a:r>
              <a:rPr lang="en-US" sz="2800" dirty="0" err="1" smtClean="0"/>
              <a:t>cazzerson</a:t>
            </a:r>
            <a:r>
              <a:rPr lang="en-US" sz="2800" dirty="0" smtClean="0"/>
              <a:t>/Suma</a:t>
            </a:r>
          </a:p>
          <a:p>
            <a:endParaRPr lang="en-US" sz="2600" dirty="0" smtClean="0"/>
          </a:p>
          <a:p>
            <a:endParaRPr lang="en-US" sz="2600" dirty="0" smtClean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130981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headcount_flowchart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477" r="-18477"/>
          <a:stretch>
            <a:fillRect/>
          </a:stretch>
        </p:blipFill>
        <p:spPr>
          <a:xfrm>
            <a:off x="-1568306" y="1"/>
            <a:ext cx="11844900" cy="6514238"/>
          </a:xfrm>
        </p:spPr>
      </p:pic>
      <p:sp>
        <p:nvSpPr>
          <p:cNvPr id="3" name="TextBox 2"/>
          <p:cNvSpPr txBox="1"/>
          <p:nvPr/>
        </p:nvSpPr>
        <p:spPr>
          <a:xfrm>
            <a:off x="4938865" y="6582975"/>
            <a:ext cx="2053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Illustration by Joyce Chapman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9295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headcount_for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9" r="411"/>
          <a:stretch/>
        </p:blipFill>
        <p:spPr>
          <a:xfrm>
            <a:off x="302094" y="167358"/>
            <a:ext cx="8115801" cy="6238840"/>
          </a:xfrm>
        </p:spPr>
      </p:pic>
    </p:spTree>
    <p:extLst>
      <p:ext uri="{BB962C8B-B14F-4D97-AF65-F5344CB8AC3E}">
        <p14:creationId xmlns:p14="http://schemas.microsoft.com/office/powerpoint/2010/main" val="4230166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headcount_overnight.jp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74" r="-2104"/>
          <a:stretch/>
        </p:blipFill>
        <p:spPr>
          <a:xfrm>
            <a:off x="2166008" y="274638"/>
            <a:ext cx="4056343" cy="5809024"/>
          </a:xfrm>
        </p:spPr>
      </p:pic>
    </p:spTree>
    <p:extLst>
      <p:ext uri="{BB962C8B-B14F-4D97-AF65-F5344CB8AC3E}">
        <p14:creationId xmlns:p14="http://schemas.microsoft.com/office/powerpoint/2010/main" val="3045138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Picture 22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4503" y="1519270"/>
            <a:ext cx="8983579" cy="3213151"/>
          </a:xfrm>
        </p:spPr>
      </p:pic>
    </p:spTree>
    <p:extLst>
      <p:ext uri="{BB962C8B-B14F-4D97-AF65-F5344CB8AC3E}">
        <p14:creationId xmlns:p14="http://schemas.microsoft.com/office/powerpoint/2010/main" val="4020683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learning_commons_forms_Page_1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11" r="1122" b="27331"/>
          <a:stretch/>
        </p:blipFill>
        <p:spPr>
          <a:xfrm>
            <a:off x="1537582" y="525864"/>
            <a:ext cx="6073793" cy="5830486"/>
          </a:xfrm>
        </p:spPr>
      </p:pic>
    </p:spTree>
    <p:extLst>
      <p:ext uri="{BB962C8B-B14F-4D97-AF65-F5344CB8AC3E}">
        <p14:creationId xmlns:p14="http://schemas.microsoft.com/office/powerpoint/2010/main" val="3109890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vetmedlibrarymap0412-1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18" r="-1967"/>
          <a:stretch/>
        </p:blipFill>
        <p:spPr>
          <a:xfrm>
            <a:off x="893646" y="274638"/>
            <a:ext cx="7347031" cy="5988338"/>
          </a:xfrm>
        </p:spPr>
      </p:pic>
    </p:spTree>
    <p:extLst>
      <p:ext uri="{BB962C8B-B14F-4D97-AF65-F5344CB8AC3E}">
        <p14:creationId xmlns:p14="http://schemas.microsoft.com/office/powerpoint/2010/main" val="3827510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1644</TotalTime>
  <Words>483</Words>
  <Application>Microsoft Macintosh PowerPoint</Application>
  <PresentationFormat>On-screen Show (4:3)</PresentationFormat>
  <Paragraphs>104</Paragraphs>
  <Slides>37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Suma: an open-source toolkit for library assessment</vt:lpstr>
      <vt:lpstr>Problem statement</vt:lpstr>
      <vt:lpstr>Our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 tracking</vt:lpstr>
      <vt:lpstr>New in the last year</vt:lpstr>
      <vt:lpstr>What is the system?</vt:lpstr>
      <vt:lpstr>What is the system?</vt:lpstr>
      <vt:lpstr>What is the system?</vt:lpstr>
      <vt:lpstr>PowerPoint Presentation</vt:lpstr>
      <vt:lpstr>PowerPoint Presentation</vt:lpstr>
      <vt:lpstr>Staff as sensors</vt:lpstr>
      <vt:lpstr>PowerPoint Presentation</vt:lpstr>
      <vt:lpstr>PowerPoint Presentation</vt:lpstr>
      <vt:lpstr>What is the system?</vt:lpstr>
      <vt:lpstr>This actually works now (notes)</vt:lpstr>
      <vt:lpstr>Thanks, Eric!</vt:lpstr>
      <vt:lpstr>What is the system?</vt:lpstr>
      <vt:lpstr>Section themes</vt:lpstr>
      <vt:lpstr>Visualization Principles</vt:lpstr>
      <vt:lpstr>Questions</vt:lpstr>
      <vt:lpstr>PowerPoint Presentation</vt:lpstr>
      <vt:lpstr>PowerPoint Presentation</vt:lpstr>
      <vt:lpstr>PowerPoint Presentation</vt:lpstr>
      <vt:lpstr>Browser Based Tools</vt:lpstr>
      <vt:lpstr>Suma Architecture</vt:lpstr>
      <vt:lpstr>Future Analysis</vt:lpstr>
      <vt:lpstr>PowerPoint Presentation</vt:lpstr>
      <vt:lpstr>PowerPoint Presentation</vt:lpstr>
      <vt:lpstr>Future directions</vt:lpstr>
      <vt:lpstr>Project team </vt:lpstr>
      <vt:lpstr>Thanks!</vt:lpstr>
    </vt:vector>
  </TitlesOfParts>
  <Company>NCSU Libraries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NCSU Libraries</dc:creator>
  <cp:lastModifiedBy>Bret Davidson</cp:lastModifiedBy>
  <cp:revision>35</cp:revision>
  <dcterms:created xsi:type="dcterms:W3CDTF">2011-07-19T20:29:31Z</dcterms:created>
  <dcterms:modified xsi:type="dcterms:W3CDTF">2012-07-06T14:48:49Z</dcterms:modified>
</cp:coreProperties>
</file>